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6" r:id="rId2"/>
  </p:sldIdLst>
  <p:sldSz cx="32918400" cy="21945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-1896" y="-3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" name="Shape 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1pPr>
    <a:lvl2pPr indent="2286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2pPr>
    <a:lvl3pPr indent="4572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3pPr>
    <a:lvl4pPr indent="6858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4pPr>
    <a:lvl5pPr indent="9144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5pPr>
    <a:lvl6pPr indent="11430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6pPr>
    <a:lvl7pPr indent="13716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7pPr>
    <a:lvl8pPr indent="16002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8pPr>
    <a:lvl9pPr indent="18288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932045" y="2463799"/>
            <a:ext cx="26334721" cy="5339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56746" tIns="156746" rIns="156746" bIns="156746" anchor="ctr"/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8373725" y="7802880"/>
            <a:ext cx="12893041" cy="14142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56746" tIns="156746" rIns="156746" bIns="156746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30399844" y="20469640"/>
            <a:ext cx="872318" cy="910393"/>
          </a:xfrm>
          <a:prstGeom prst="rect">
            <a:avLst/>
          </a:prstGeom>
          <a:ln w="12700">
            <a:miter lim="400000"/>
          </a:ln>
        </p:spPr>
        <p:txBody>
          <a:bodyPr wrap="none" lIns="156746" tIns="156746" rIns="156746" bIns="156746" anchor="ctr">
            <a:spAutoFit/>
          </a:bodyPr>
          <a:lstStyle>
            <a:lvl1pPr algn="r">
              <a:defRPr sz="41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1174750" marR="0" indent="-1174750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»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2689192" marR="0" indent="-1122328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–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4185191" marR="0" indent="-1049878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5949856" marR="0" indent="-1247681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–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11053409" marR="0" indent="-4782784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»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11510609" marR="0" indent="-4782784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11967809" marR="0" indent="-4782784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12425009" marR="0" indent="-4782784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12882209" marR="0" indent="-4782784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18" Type="http://schemas.openxmlformats.org/officeDocument/2006/relationships/image" Target="../media/image17.jpeg"/><Relationship Id="rId26" Type="http://schemas.openxmlformats.org/officeDocument/2006/relationships/image" Target="../media/image25.jpeg"/><Relationship Id="rId3" Type="http://schemas.openxmlformats.org/officeDocument/2006/relationships/image" Target="../media/image2.png"/><Relationship Id="rId21" Type="http://schemas.openxmlformats.org/officeDocument/2006/relationships/image" Target="../media/image20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17" Type="http://schemas.openxmlformats.org/officeDocument/2006/relationships/image" Target="../media/image16.jpeg"/><Relationship Id="rId25" Type="http://schemas.openxmlformats.org/officeDocument/2006/relationships/image" Target="../media/image24.jpeg"/><Relationship Id="rId2" Type="http://schemas.openxmlformats.org/officeDocument/2006/relationships/image" Target="../media/image1.png"/><Relationship Id="rId16" Type="http://schemas.openxmlformats.org/officeDocument/2006/relationships/image" Target="../media/image15.jpeg"/><Relationship Id="rId20" Type="http://schemas.openxmlformats.org/officeDocument/2006/relationships/image" Target="../media/image19.jpeg"/><Relationship Id="rId29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24" Type="http://schemas.openxmlformats.org/officeDocument/2006/relationships/image" Target="../media/image23.jpe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23" Type="http://schemas.openxmlformats.org/officeDocument/2006/relationships/image" Target="../media/image22.jpeg"/><Relationship Id="rId28" Type="http://schemas.openxmlformats.org/officeDocument/2006/relationships/image" Target="../media/image27.jpeg"/><Relationship Id="rId10" Type="http://schemas.openxmlformats.org/officeDocument/2006/relationships/image" Target="../media/image9.jpeg"/><Relationship Id="rId19" Type="http://schemas.openxmlformats.org/officeDocument/2006/relationships/image" Target="../media/image18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Relationship Id="rId14" Type="http://schemas.openxmlformats.org/officeDocument/2006/relationships/image" Target="../media/image13.jpg"/><Relationship Id="rId22" Type="http://schemas.openxmlformats.org/officeDocument/2006/relationships/image" Target="../media/image21.jpeg"/><Relationship Id="rId27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2"/>
          <p:cNvGrpSpPr/>
          <p:nvPr/>
        </p:nvGrpSpPr>
        <p:grpSpPr>
          <a:xfrm>
            <a:off x="0" y="0"/>
            <a:ext cx="32918400" cy="4022725"/>
            <a:chOff x="0" y="0"/>
            <a:chExt cx="32918400" cy="4022725"/>
          </a:xfrm>
        </p:grpSpPr>
        <p:sp>
          <p:nvSpPr>
            <p:cNvPr id="20" name="Shape 20"/>
            <p:cNvSpPr/>
            <p:nvPr/>
          </p:nvSpPr>
          <p:spPr>
            <a:xfrm>
              <a:off x="0" y="0"/>
              <a:ext cx="32918400" cy="4022725"/>
            </a:xfrm>
            <a:prstGeom prst="rect">
              <a:avLst/>
            </a:prstGeom>
            <a:solidFill>
              <a:srgbClr val="C00000"/>
            </a:solidFill>
            <a:ln w="25400" cap="flat">
              <a:solidFill>
                <a:srgbClr val="385D8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1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0" y="651374"/>
              <a:ext cx="32918400" cy="27199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9187" tIns="39187" rIns="39187" bIns="39187" numCol="1" anchor="ctr">
              <a:spAutoFit/>
            </a:bodyPr>
            <a:lstStyle/>
            <a:p>
              <a:pPr algn="ctr">
                <a:defRPr sz="82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Artistic Style Transfer</a:t>
              </a:r>
            </a:p>
            <a:p>
              <a:pPr algn="ctr">
                <a:defRPr sz="51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Nicholas Tan, Elias Wang</a:t>
              </a:r>
            </a:p>
            <a:p>
              <a:pPr algn="ctr">
                <a:defRPr sz="41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Department of Electrical Engineering, Stanford University</a:t>
              </a:r>
            </a:p>
          </p:txBody>
        </p:sp>
      </p:grpSp>
      <p:sp>
        <p:nvSpPr>
          <p:cNvPr id="23" name="Shape 23"/>
          <p:cNvSpPr/>
          <p:nvPr/>
        </p:nvSpPr>
        <p:spPr>
          <a:xfrm>
            <a:off x="411162" y="4511675"/>
            <a:ext cx="10870456" cy="8229600"/>
          </a:xfrm>
          <a:prstGeom prst="roundRect">
            <a:avLst>
              <a:gd name="adj" fmla="val 3787"/>
            </a:avLst>
          </a:prstGeom>
          <a:ln w="57150">
            <a:solidFill>
              <a:srgbClr val="C000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11487991" y="4511675"/>
            <a:ext cx="10342193" cy="16928014"/>
          </a:xfrm>
          <a:prstGeom prst="roundRect">
            <a:avLst>
              <a:gd name="adj" fmla="val 3473"/>
            </a:avLst>
          </a:prstGeom>
          <a:ln w="57150">
            <a:solidFill>
              <a:srgbClr val="C000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549274" y="4572000"/>
            <a:ext cx="11726865" cy="853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9187" tIns="39187" rIns="39187" bIns="39187">
            <a:spAutoFit/>
          </a:bodyPr>
          <a:lstStyle>
            <a:lvl1pPr algn="ctr">
              <a:defRPr sz="5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Motivation</a:t>
            </a:r>
          </a:p>
        </p:txBody>
      </p:sp>
      <p:sp>
        <p:nvSpPr>
          <p:cNvPr id="26" name="Shape 26"/>
          <p:cNvSpPr/>
          <p:nvPr/>
        </p:nvSpPr>
        <p:spPr>
          <a:xfrm>
            <a:off x="12933361" y="4572000"/>
            <a:ext cx="8691216" cy="853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9187" tIns="39187" rIns="39187" bIns="39187">
            <a:spAutoFit/>
          </a:bodyPr>
          <a:lstStyle>
            <a:lvl1pPr algn="ctr">
              <a:defRPr sz="5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Algorithm Overview</a:t>
            </a:r>
          </a:p>
        </p:txBody>
      </p:sp>
      <p:sp>
        <p:nvSpPr>
          <p:cNvPr id="27" name="Shape 27"/>
          <p:cNvSpPr/>
          <p:nvPr/>
        </p:nvSpPr>
        <p:spPr>
          <a:xfrm>
            <a:off x="411162" y="13166725"/>
            <a:ext cx="10870456" cy="8291514"/>
          </a:xfrm>
          <a:prstGeom prst="roundRect">
            <a:avLst>
              <a:gd name="adj" fmla="val 3787"/>
            </a:avLst>
          </a:prstGeom>
          <a:ln w="57150">
            <a:solidFill>
              <a:srgbClr val="C000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8" name="Shape 28"/>
          <p:cNvSpPr/>
          <p:nvPr/>
        </p:nvSpPr>
        <p:spPr>
          <a:xfrm>
            <a:off x="617536" y="13208000"/>
            <a:ext cx="11726865" cy="853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9187" tIns="39187" rIns="39187" bIns="39187">
            <a:spAutoFit/>
          </a:bodyPr>
          <a:lstStyle>
            <a:lvl1pPr algn="ctr">
              <a:defRPr sz="5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Related Work</a:t>
            </a:r>
          </a:p>
        </p:txBody>
      </p:sp>
      <p:sp>
        <p:nvSpPr>
          <p:cNvPr id="29" name="Shape 29"/>
          <p:cNvSpPr/>
          <p:nvPr/>
        </p:nvSpPr>
        <p:spPr>
          <a:xfrm>
            <a:off x="22102585" y="4572000"/>
            <a:ext cx="10219730" cy="16928014"/>
          </a:xfrm>
          <a:prstGeom prst="roundRect">
            <a:avLst>
              <a:gd name="adj" fmla="val 3222"/>
            </a:avLst>
          </a:prstGeom>
          <a:ln w="57150">
            <a:solidFill>
              <a:srgbClr val="C000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0" name="Shape 30"/>
          <p:cNvSpPr/>
          <p:nvPr/>
        </p:nvSpPr>
        <p:spPr>
          <a:xfrm>
            <a:off x="23489989" y="4572000"/>
            <a:ext cx="8228823" cy="853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9187" tIns="39187" rIns="39187" bIns="39187">
            <a:spAutoFit/>
          </a:bodyPr>
          <a:lstStyle>
            <a:lvl1pPr algn="ctr">
              <a:defRPr sz="5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Experimental Results</a:t>
            </a:r>
          </a:p>
        </p:txBody>
      </p:sp>
      <p:pic>
        <p:nvPicPr>
          <p:cNvPr id="31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8562" y="5466350"/>
            <a:ext cx="6245735" cy="7094899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Shape 32"/>
          <p:cNvSpPr/>
          <p:nvPr/>
        </p:nvSpPr>
        <p:spPr>
          <a:xfrm>
            <a:off x="685688" y="5425075"/>
            <a:ext cx="3902876" cy="6949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600"/>
            </a:pPr>
            <a:r>
              <a:t>Leon A. Gatys, Alexander S. Ecker, Matthias Bethge</a:t>
            </a:r>
          </a:p>
          <a:p>
            <a:pPr>
              <a:defRPr sz="2600"/>
            </a:pPr>
            <a:endParaRPr/>
          </a:p>
          <a:p>
            <a:pPr>
              <a:defRPr sz="2600"/>
            </a:pPr>
            <a:r>
              <a:t>Using a biologically inspired vision model, called “Deep Neural Networks,” an artificial system can be trained to learn different styles of painting and subsequently recreate images rendered in that style.</a:t>
            </a:r>
          </a:p>
          <a:p>
            <a:pPr>
              <a:defRPr sz="2600"/>
            </a:pPr>
            <a:endParaRPr/>
          </a:p>
          <a:p>
            <a:pPr>
              <a:defRPr sz="2600"/>
            </a:pPr>
            <a:r>
              <a:t>The model is successful because it is able to distinguish between “style” vs. “content”</a:t>
            </a:r>
          </a:p>
        </p:txBody>
      </p:sp>
      <p:pic>
        <p:nvPicPr>
          <p:cNvPr id="33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7759" y="14278466"/>
            <a:ext cx="6245735" cy="62457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 flipH="1">
            <a:off x="7865726" y="19108041"/>
            <a:ext cx="1922874" cy="2472267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hape 35"/>
          <p:cNvSpPr/>
          <p:nvPr/>
        </p:nvSpPr>
        <p:spPr>
          <a:xfrm>
            <a:off x="7184921" y="14102350"/>
            <a:ext cx="3131377" cy="5806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/>
            </a:lvl1pPr>
          </a:lstStyle>
          <a:p>
            <a:r>
              <a:t>Using a modification (Elad) of Texture-Synthesis (Kwatra), it is possible to get fast and comparable style-transfer results. This method focuses on separating information-poor areas to hallucinate the style and high content areas where it keeps the original image</a:t>
            </a:r>
          </a:p>
        </p:txBody>
      </p:sp>
      <p:sp>
        <p:nvSpPr>
          <p:cNvPr id="39" name="Shape 39"/>
          <p:cNvSpPr/>
          <p:nvPr/>
        </p:nvSpPr>
        <p:spPr>
          <a:xfrm>
            <a:off x="15414699" y="13895654"/>
            <a:ext cx="3025323" cy="533157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</p:spPr>
        <p:txBody>
          <a:bodyPr wrap="square" lIns="45718" tIns="45718" rIns="45718" bIns="45718" numCol="1" anchor="t">
            <a:noAutofit/>
          </a:bodyPr>
          <a:lstStyle/>
          <a:p>
            <a:pPr>
              <a:defRPr sz="3900"/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11892677" y="5810865"/>
            <a:ext cx="3105806" cy="56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dirty="0"/>
              <a:t>Content Image</a:t>
            </a:r>
          </a:p>
        </p:txBody>
      </p:sp>
      <p:sp>
        <p:nvSpPr>
          <p:cNvPr id="58" name="Shape 58"/>
          <p:cNvSpPr/>
          <p:nvPr/>
        </p:nvSpPr>
        <p:spPr>
          <a:xfrm>
            <a:off x="15222305" y="5789828"/>
            <a:ext cx="3105806" cy="56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dirty="0"/>
              <a:t>Style Image</a:t>
            </a:r>
          </a:p>
        </p:txBody>
      </p:sp>
      <p:pic>
        <p:nvPicPr>
          <p:cNvPr id="59" name="image4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947549" y="6373530"/>
            <a:ext cx="2291051" cy="2239655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image5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265144" y="6408874"/>
            <a:ext cx="2240165" cy="2240165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Shape 62"/>
          <p:cNvSpPr/>
          <p:nvPr/>
        </p:nvSpPr>
        <p:spPr>
          <a:xfrm>
            <a:off x="15128861" y="9126335"/>
            <a:ext cx="2728453" cy="56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dirty="0"/>
              <a:t>Color transfer</a:t>
            </a:r>
          </a:p>
        </p:txBody>
      </p:sp>
      <p:sp>
        <p:nvSpPr>
          <p:cNvPr id="63" name="Shape 63"/>
          <p:cNvSpPr/>
          <p:nvPr/>
        </p:nvSpPr>
        <p:spPr>
          <a:xfrm>
            <a:off x="18393394" y="9128344"/>
            <a:ext cx="2979739" cy="56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dirty="0"/>
              <a:t>Add noise</a:t>
            </a:r>
          </a:p>
        </p:txBody>
      </p:sp>
      <p:pic>
        <p:nvPicPr>
          <p:cNvPr id="66" name="image9.jpe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246377" y="9713471"/>
            <a:ext cx="2224522" cy="2224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image10.jpe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8440022" y="9772227"/>
            <a:ext cx="2250462" cy="2250462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68"/>
          <p:cNvSpPr/>
          <p:nvPr/>
        </p:nvSpPr>
        <p:spPr>
          <a:xfrm>
            <a:off x="14883254" y="18754233"/>
            <a:ext cx="2974060" cy="1077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dirty="0"/>
              <a:t>Resize </a:t>
            </a:r>
            <a:r>
              <a:rPr lang="en-US" dirty="0"/>
              <a:t>E</a:t>
            </a:r>
            <a:r>
              <a:rPr dirty="0"/>
              <a:t>stimate</a:t>
            </a:r>
            <a:r>
              <a:rPr lang="en-US" dirty="0"/>
              <a:t> (increase scale)</a:t>
            </a:r>
            <a:endParaRPr dirty="0"/>
          </a:p>
        </p:txBody>
      </p:sp>
      <p:pic>
        <p:nvPicPr>
          <p:cNvPr id="74" name="image12.jpe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998175" y="9684813"/>
            <a:ext cx="2219527" cy="218366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" name="Group 2"/>
          <p:cNvGrpSpPr/>
          <p:nvPr/>
        </p:nvGrpSpPr>
        <p:grpSpPr>
          <a:xfrm>
            <a:off x="17841293" y="18842927"/>
            <a:ext cx="1916583" cy="1946659"/>
            <a:chOff x="18473740" y="18145014"/>
            <a:chExt cx="2907981" cy="2953615"/>
          </a:xfrm>
        </p:grpSpPr>
        <p:pic>
          <p:nvPicPr>
            <p:cNvPr id="75" name="image13.jpe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8473740" y="18155696"/>
              <a:ext cx="1152187" cy="115218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6" name="image13.jpe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9082847" y="18799753"/>
              <a:ext cx="2298874" cy="229887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77" name="Shape 77"/>
            <p:cNvSpPr/>
            <p:nvPr/>
          </p:nvSpPr>
          <p:spPr>
            <a:xfrm>
              <a:off x="18473740" y="19288703"/>
              <a:ext cx="609107" cy="1809926"/>
            </a:xfrm>
            <a:prstGeom prst="line">
              <a:avLst/>
            </a:prstGeom>
            <a:ln w="25400">
              <a:solidFill>
                <a:srgbClr val="FF0000"/>
              </a:solidFill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8" tIns="45718" rIns="45718" bIns="45718"/>
            <a:lstStyle/>
            <a:p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19635478" y="18145014"/>
              <a:ext cx="1746243" cy="654737"/>
            </a:xfrm>
            <a:prstGeom prst="line">
              <a:avLst/>
            </a:prstGeom>
            <a:ln w="25400">
              <a:solidFill>
                <a:srgbClr val="FF0000"/>
              </a:solidFill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8" tIns="45718" rIns="45718" bIns="45718"/>
            <a:lstStyle/>
            <a:p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18473740" y="18155696"/>
              <a:ext cx="609107" cy="644056"/>
            </a:xfrm>
            <a:prstGeom prst="line">
              <a:avLst/>
            </a:prstGeom>
            <a:ln w="25400">
              <a:solidFill>
                <a:srgbClr val="FF0000"/>
              </a:solidFill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8" tIns="45718" rIns="45718" bIns="45718"/>
            <a:lstStyle/>
            <a:p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1733590" y="5273597"/>
            <a:ext cx="3778787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31337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Input:</a:t>
            </a:r>
          </a:p>
        </p:txBody>
      </p:sp>
      <p:sp>
        <p:nvSpPr>
          <p:cNvPr id="93" name="Shape 62"/>
          <p:cNvSpPr/>
          <p:nvPr/>
        </p:nvSpPr>
        <p:spPr>
          <a:xfrm>
            <a:off x="12011976" y="9128828"/>
            <a:ext cx="2728453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lang="en-US" dirty="0"/>
              <a:t>Segmentation</a:t>
            </a:r>
            <a:endParaRPr dirty="0"/>
          </a:p>
        </p:txBody>
      </p:sp>
      <p:sp>
        <p:nvSpPr>
          <p:cNvPr id="94" name="TextBox 93"/>
          <p:cNvSpPr txBox="1"/>
          <p:nvPr/>
        </p:nvSpPr>
        <p:spPr>
          <a:xfrm>
            <a:off x="11736448" y="8619632"/>
            <a:ext cx="3778787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31337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Initialization: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33590" y="11936977"/>
            <a:ext cx="4167938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31337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Loop over</a:t>
            </a:r>
            <a:r>
              <a:rPr kumimoji="0" lang="en-US" sz="36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scales: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2408953" y="12672451"/>
            <a:ext cx="5775099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31337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Loop over</a:t>
            </a:r>
            <a:r>
              <a:rPr kumimoji="0" lang="en-US" sz="36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patch sizes: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64" name="image7.jpe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5628339" y="14068056"/>
            <a:ext cx="2243049" cy="2243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image8.jpe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8366902" y="14033274"/>
            <a:ext cx="2292996" cy="229299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3" name="Group 73"/>
          <p:cNvGrpSpPr/>
          <p:nvPr/>
        </p:nvGrpSpPr>
        <p:grpSpPr>
          <a:xfrm>
            <a:off x="12697053" y="14020864"/>
            <a:ext cx="2406626" cy="2291432"/>
            <a:chOff x="0" y="0"/>
            <a:chExt cx="2676614" cy="2548498"/>
          </a:xfrm>
        </p:grpSpPr>
        <p:pic>
          <p:nvPicPr>
            <p:cNvPr id="69" name="image11.jpeg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-1" y="-1"/>
              <a:ext cx="1529795" cy="15297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" name="image10.jpe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076124" y="948007"/>
              <a:ext cx="1600491" cy="16004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1" name="Shape 71"/>
            <p:cNvSpPr/>
            <p:nvPr/>
          </p:nvSpPr>
          <p:spPr>
            <a:xfrm>
              <a:off x="661055" y="307311"/>
              <a:ext cx="143140" cy="147664"/>
            </a:xfrm>
            <a:prstGeom prst="rect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2046751" y="1077142"/>
              <a:ext cx="134101" cy="133667"/>
            </a:xfrm>
            <a:prstGeom prst="rect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02" name="Shape 57"/>
          <p:cNvSpPr/>
          <p:nvPr/>
        </p:nvSpPr>
        <p:spPr>
          <a:xfrm>
            <a:off x="12610609" y="13402074"/>
            <a:ext cx="2828910" cy="532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lang="en-US" dirty="0"/>
              <a:t>Patch Matching</a:t>
            </a:r>
            <a:endParaRPr dirty="0"/>
          </a:p>
        </p:txBody>
      </p:sp>
      <p:sp>
        <p:nvSpPr>
          <p:cNvPr id="103" name="Shape 57"/>
          <p:cNvSpPr/>
          <p:nvPr/>
        </p:nvSpPr>
        <p:spPr>
          <a:xfrm>
            <a:off x="15522571" y="13432344"/>
            <a:ext cx="2828910" cy="532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lang="en-US" dirty="0"/>
              <a:t>Style Synthesis</a:t>
            </a:r>
            <a:endParaRPr dirty="0"/>
          </a:p>
        </p:txBody>
      </p:sp>
      <p:sp>
        <p:nvSpPr>
          <p:cNvPr id="104" name="Shape 57"/>
          <p:cNvSpPr/>
          <p:nvPr/>
        </p:nvSpPr>
        <p:spPr>
          <a:xfrm>
            <a:off x="18274087" y="13440557"/>
            <a:ext cx="2828910" cy="532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lang="en-US" dirty="0"/>
              <a:t>Content Fusion</a:t>
            </a:r>
            <a:endParaRPr dirty="0"/>
          </a:p>
        </p:txBody>
      </p:sp>
      <p:sp>
        <p:nvSpPr>
          <p:cNvPr id="106" name="Shape 57"/>
          <p:cNvSpPr/>
          <p:nvPr/>
        </p:nvSpPr>
        <p:spPr>
          <a:xfrm>
            <a:off x="12610609" y="16513819"/>
            <a:ext cx="2828910" cy="532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lang="en-US" dirty="0"/>
              <a:t>Color Transfer</a:t>
            </a:r>
            <a:endParaRPr dirty="0"/>
          </a:p>
        </p:txBody>
      </p:sp>
      <p:sp>
        <p:nvSpPr>
          <p:cNvPr id="107" name="Shape 57"/>
          <p:cNvSpPr/>
          <p:nvPr/>
        </p:nvSpPr>
        <p:spPr>
          <a:xfrm>
            <a:off x="14872842" y="17512253"/>
            <a:ext cx="1727272" cy="532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lang="en-US" dirty="0" err="1"/>
              <a:t>Denoise</a:t>
            </a:r>
            <a:endParaRPr dirty="0"/>
          </a:p>
        </p:txBody>
      </p:sp>
      <p:sp>
        <p:nvSpPr>
          <p:cNvPr id="6" name="Rounded Rectangle 5"/>
          <p:cNvSpPr/>
          <p:nvPr/>
        </p:nvSpPr>
        <p:spPr>
          <a:xfrm>
            <a:off x="12180911" y="13385311"/>
            <a:ext cx="9013213" cy="5187230"/>
          </a:xfrm>
          <a:prstGeom prst="roundRect">
            <a:avLst/>
          </a:prstGeom>
          <a:noFill/>
          <a:ln w="254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31337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733590" y="12517538"/>
            <a:ext cx="9824488" cy="8606012"/>
          </a:xfrm>
          <a:prstGeom prst="roundRect">
            <a:avLst/>
          </a:prstGeom>
          <a:noFill/>
          <a:ln w="254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31337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0" name="Shape 57"/>
          <p:cNvSpPr/>
          <p:nvPr/>
        </p:nvSpPr>
        <p:spPr>
          <a:xfrm>
            <a:off x="16705070" y="16509395"/>
            <a:ext cx="1959310" cy="1077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lang="en-US" dirty="0"/>
              <a:t>Increase patch size</a:t>
            </a:r>
            <a:endParaRPr dirty="0"/>
          </a:p>
        </p:txBody>
      </p:sp>
      <p:sp>
        <p:nvSpPr>
          <p:cNvPr id="111" name="Shape 58"/>
          <p:cNvSpPr/>
          <p:nvPr/>
        </p:nvSpPr>
        <p:spPr>
          <a:xfrm>
            <a:off x="18433842" y="5790488"/>
            <a:ext cx="3105806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lang="en-US" dirty="0"/>
              <a:t>Hallucination</a:t>
            </a:r>
            <a:endParaRPr dirty="0"/>
          </a:p>
        </p:txBody>
      </p:sp>
      <p:grpSp>
        <p:nvGrpSpPr>
          <p:cNvPr id="9" name="Group 8"/>
          <p:cNvGrpSpPr/>
          <p:nvPr/>
        </p:nvGrpSpPr>
        <p:grpSpPr>
          <a:xfrm>
            <a:off x="18494921" y="16443864"/>
            <a:ext cx="1960788" cy="1960788"/>
            <a:chOff x="13071830" y="18659080"/>
            <a:chExt cx="2186988" cy="2186988"/>
          </a:xfrm>
        </p:grpSpPr>
        <p:pic>
          <p:nvPicPr>
            <p:cNvPr id="109" name="image5.jpe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3071830" y="18659080"/>
              <a:ext cx="2186988" cy="218698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8" name="Rectangle 7"/>
            <p:cNvSpPr/>
            <p:nvPr/>
          </p:nvSpPr>
          <p:spPr>
            <a:xfrm>
              <a:off x="14083023" y="19086958"/>
              <a:ext cx="353611" cy="349072"/>
            </a:xfrm>
            <a:prstGeom prst="rect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313372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6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3842" y="6408874"/>
            <a:ext cx="2244689" cy="2244689"/>
          </a:xfrm>
          <a:prstGeom prst="rect">
            <a:avLst/>
          </a:prstGeom>
        </p:spPr>
      </p:pic>
      <p:sp>
        <p:nvSpPr>
          <p:cNvPr id="112" name="Shape 68"/>
          <p:cNvSpPr/>
          <p:nvPr/>
        </p:nvSpPr>
        <p:spPr>
          <a:xfrm>
            <a:off x="22453292" y="8590438"/>
            <a:ext cx="2037956" cy="5044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/>
            </a:lvl1pPr>
          </a:lstStyle>
          <a:p>
            <a:r>
              <a:t>Chosen parameters: 3 scales, 2 patch sizes (except smallest scale uses 3 patch sizes), 10% NN noise, 25%+75% hallucination averaging</a:t>
            </a:r>
          </a:p>
        </p:txBody>
      </p:sp>
      <p:grpSp>
        <p:nvGrpSpPr>
          <p:cNvPr id="113" name="Group 83"/>
          <p:cNvGrpSpPr/>
          <p:nvPr/>
        </p:nvGrpSpPr>
        <p:grpSpPr>
          <a:xfrm>
            <a:off x="24694229" y="5460994"/>
            <a:ext cx="7029878" cy="11765035"/>
            <a:chOff x="0" y="0"/>
            <a:chExt cx="7029877" cy="11765034"/>
          </a:xfrm>
        </p:grpSpPr>
        <p:pic>
          <p:nvPicPr>
            <p:cNvPr id="114" name="image18.jpeg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0" y="4792160"/>
              <a:ext cx="2228806" cy="22288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5" name="image19.jpeg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0" y="7164195"/>
              <a:ext cx="2228806" cy="22288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6" name="image5.jpe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2431181"/>
              <a:ext cx="2228806" cy="22288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7" name="image20.jpeg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0" y="9536228"/>
              <a:ext cx="2228806" cy="22288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8" name="image4.jpe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400535" y="0"/>
              <a:ext cx="2228808" cy="22288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9" name="image23.jpeg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4801070" y="0"/>
              <a:ext cx="2228807" cy="22288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0" name="night_eagles.jpg"/>
            <p:cNvPicPr>
              <a:picLocks noChangeAspect="1"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4801070" y="2431181"/>
              <a:ext cx="2228807" cy="22288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1" name="night2_eagles.jpg"/>
            <p:cNvPicPr>
              <a:picLocks noChangeAspect="1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4801070" y="4802740"/>
              <a:ext cx="2228808" cy="22288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" name="pic_eagles.jpg"/>
            <p:cNvPicPr>
              <a:picLocks noChangeAspect="1"/>
            </p:cNvPicPr>
            <p:nvPr/>
          </p:nvPicPr>
          <p:blipFill>
            <a:blip r:embed="rId21">
              <a:extLst/>
            </a:blip>
            <a:stretch>
              <a:fillRect/>
            </a:stretch>
          </p:blipFill>
          <p:spPr>
            <a:xfrm>
              <a:off x="4801070" y="7164194"/>
              <a:ext cx="2228807" cy="22288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3" name="schrei_eagles.jpg"/>
            <p:cNvPicPr>
              <a:picLocks noChangeAspect="1"/>
            </p:cNvPicPr>
            <p:nvPr/>
          </p:nvPicPr>
          <p:blipFill>
            <a:blip r:embed="rId22">
              <a:extLst/>
            </a:blip>
            <a:stretch>
              <a:fillRect/>
            </a:stretch>
          </p:blipFill>
          <p:spPr>
            <a:xfrm>
              <a:off x="4801070" y="9536228"/>
              <a:ext cx="2228808" cy="22288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4" name="night_house.jpg"/>
            <p:cNvPicPr>
              <a:picLocks noChangeAspect="1"/>
            </p:cNvPicPr>
            <p:nvPr/>
          </p:nvPicPr>
          <p:blipFill>
            <a:blip r:embed="rId23">
              <a:extLst/>
            </a:blip>
            <a:stretch>
              <a:fillRect/>
            </a:stretch>
          </p:blipFill>
          <p:spPr>
            <a:xfrm>
              <a:off x="2400535" y="2427632"/>
              <a:ext cx="2228806" cy="22288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5" name="night2_house.jpg"/>
            <p:cNvPicPr>
              <a:picLocks noChangeAspect="1"/>
            </p:cNvPicPr>
            <p:nvPr/>
          </p:nvPicPr>
          <p:blipFill>
            <a:blip r:embed="rId24">
              <a:extLst/>
            </a:blip>
            <a:stretch>
              <a:fillRect/>
            </a:stretch>
          </p:blipFill>
          <p:spPr>
            <a:xfrm>
              <a:off x="2400535" y="4802741"/>
              <a:ext cx="2228806" cy="22288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6" name="pic_house.jpg"/>
            <p:cNvPicPr>
              <a:picLocks noChangeAspect="1"/>
            </p:cNvPicPr>
            <p:nvPr/>
          </p:nvPicPr>
          <p:blipFill>
            <a:blip r:embed="rId25">
              <a:extLst/>
            </a:blip>
            <a:stretch>
              <a:fillRect/>
            </a:stretch>
          </p:blipFill>
          <p:spPr>
            <a:xfrm>
              <a:off x="2400535" y="7160646"/>
              <a:ext cx="2228808" cy="22288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7" name="schrei_house.jpg"/>
            <p:cNvPicPr>
              <a:picLocks noChangeAspect="1"/>
            </p:cNvPicPr>
            <p:nvPr/>
          </p:nvPicPr>
          <p:blipFill>
            <a:blip r:embed="rId26">
              <a:extLst/>
            </a:blip>
            <a:stretch>
              <a:fillRect/>
            </a:stretch>
          </p:blipFill>
          <p:spPr>
            <a:xfrm>
              <a:off x="2424546" y="9532679"/>
              <a:ext cx="2228807" cy="22288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28" name="Group 88"/>
          <p:cNvGrpSpPr/>
          <p:nvPr/>
        </p:nvGrpSpPr>
        <p:grpSpPr>
          <a:xfrm>
            <a:off x="22453292" y="18757540"/>
            <a:ext cx="9471425" cy="2263713"/>
            <a:chOff x="0" y="0"/>
            <a:chExt cx="9471424" cy="2263711"/>
          </a:xfrm>
        </p:grpSpPr>
        <p:pic>
          <p:nvPicPr>
            <p:cNvPr id="129" name="0hall.jpg"/>
            <p:cNvPicPr>
              <a:picLocks noChangeAspect="1"/>
            </p:cNvPicPr>
            <p:nvPr/>
          </p:nvPicPr>
          <p:blipFill>
            <a:blip r:embed="rId27">
              <a:extLst/>
            </a:blip>
            <a:stretch>
              <a:fillRect/>
            </a:stretch>
          </p:blipFill>
          <p:spPr>
            <a:xfrm>
              <a:off x="0" y="0"/>
              <a:ext cx="2263712" cy="22637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0" name="15403194_10205843174477473_544515047_n.jpg"/>
            <p:cNvPicPr>
              <a:picLocks noChangeAspect="1"/>
            </p:cNvPicPr>
            <p:nvPr/>
          </p:nvPicPr>
          <p:blipFill>
            <a:blip r:embed="rId28">
              <a:extLst/>
            </a:blip>
            <a:stretch>
              <a:fillRect/>
            </a:stretch>
          </p:blipFill>
          <p:spPr>
            <a:xfrm>
              <a:off x="2417435" y="0"/>
              <a:ext cx="2263713" cy="22637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1" name="night_house.jpg"/>
            <p:cNvPicPr>
              <a:picLocks noChangeAspect="1"/>
            </p:cNvPicPr>
            <p:nvPr/>
          </p:nvPicPr>
          <p:blipFill>
            <a:blip r:embed="rId23">
              <a:extLst/>
            </a:blip>
            <a:stretch>
              <a:fillRect/>
            </a:stretch>
          </p:blipFill>
          <p:spPr>
            <a:xfrm>
              <a:off x="4834873" y="0"/>
              <a:ext cx="2263712" cy="22637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2" name="50hall.jpg"/>
            <p:cNvPicPr>
              <a:picLocks noChangeAspect="1"/>
            </p:cNvPicPr>
            <p:nvPr/>
          </p:nvPicPr>
          <p:blipFill>
            <a:blip r:embed="rId29">
              <a:extLst/>
            </a:blip>
            <a:stretch>
              <a:fillRect/>
            </a:stretch>
          </p:blipFill>
          <p:spPr>
            <a:xfrm>
              <a:off x="7207712" y="0"/>
              <a:ext cx="2263713" cy="22637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3" name="Shape 89"/>
          <p:cNvSpPr/>
          <p:nvPr/>
        </p:nvSpPr>
        <p:spPr>
          <a:xfrm>
            <a:off x="24178444" y="18174436"/>
            <a:ext cx="475451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600"/>
            </a:lvl1pPr>
          </a:lstStyle>
          <a:p>
            <a:r>
              <a:t>0%</a:t>
            </a:r>
          </a:p>
        </p:txBody>
      </p:sp>
      <p:sp>
        <p:nvSpPr>
          <p:cNvPr id="134" name="Shape 90"/>
          <p:cNvSpPr/>
          <p:nvPr/>
        </p:nvSpPr>
        <p:spPr>
          <a:xfrm>
            <a:off x="26503061" y="18174436"/>
            <a:ext cx="648613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600"/>
            </a:lvl1pPr>
          </a:lstStyle>
          <a:p>
            <a:r>
              <a:t>10%</a:t>
            </a:r>
          </a:p>
        </p:txBody>
      </p:sp>
      <p:sp>
        <p:nvSpPr>
          <p:cNvPr id="135" name="Shape 91"/>
          <p:cNvSpPr/>
          <p:nvPr/>
        </p:nvSpPr>
        <p:spPr>
          <a:xfrm>
            <a:off x="28940326" y="18174436"/>
            <a:ext cx="648612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600"/>
            </a:lvl1pPr>
          </a:lstStyle>
          <a:p>
            <a:r>
              <a:t>25%</a:t>
            </a:r>
          </a:p>
        </p:txBody>
      </p:sp>
      <p:sp>
        <p:nvSpPr>
          <p:cNvPr id="136" name="Shape 92"/>
          <p:cNvSpPr/>
          <p:nvPr/>
        </p:nvSpPr>
        <p:spPr>
          <a:xfrm>
            <a:off x="31377591" y="18174436"/>
            <a:ext cx="648612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600"/>
            </a:lvl1pPr>
          </a:lstStyle>
          <a:p>
            <a:r>
              <a:t>50%</a:t>
            </a:r>
          </a:p>
        </p:txBody>
      </p:sp>
      <p:sp>
        <p:nvSpPr>
          <p:cNvPr id="137" name="Shape 93"/>
          <p:cNvSpPr/>
          <p:nvPr/>
        </p:nvSpPr>
        <p:spPr>
          <a:xfrm>
            <a:off x="22453292" y="17664646"/>
            <a:ext cx="5527930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600"/>
            </a:lvl1pPr>
          </a:lstStyle>
          <a:p>
            <a:r>
              <a:t>Hallucination percentage influence :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5184208" y="15082451"/>
            <a:ext cx="41498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17913819" y="15082451"/>
            <a:ext cx="41498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14329857" y="17140454"/>
            <a:ext cx="510600" cy="4461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flipV="1">
            <a:off x="16113910" y="17173254"/>
            <a:ext cx="516398" cy="3305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>
            <a:off x="20702859" y="15109539"/>
            <a:ext cx="41498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/>
          <p:nvPr/>
        </p:nvCxnSpPr>
        <p:spPr>
          <a:xfrm>
            <a:off x="12225155" y="16817672"/>
            <a:ext cx="41498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8" name="Curved Up Arrow 197"/>
          <p:cNvSpPr/>
          <p:nvPr/>
        </p:nvSpPr>
        <p:spPr>
          <a:xfrm rot="18341343">
            <a:off x="20150241" y="20212022"/>
            <a:ext cx="796195" cy="425493"/>
          </a:xfrm>
          <a:prstGeom prst="curvedUpArrow">
            <a:avLst/>
          </a:prstGeom>
          <a:solidFill>
            <a:srgbClr val="FF0000"/>
          </a:solidFill>
          <a:ln w="254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31337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99" name="Curved Up Arrow 198"/>
          <p:cNvSpPr/>
          <p:nvPr/>
        </p:nvSpPr>
        <p:spPr>
          <a:xfrm rot="18341343">
            <a:off x="20485961" y="17389795"/>
            <a:ext cx="796195" cy="425493"/>
          </a:xfrm>
          <a:prstGeom prst="curvedUpArrow">
            <a:avLst/>
          </a:prstGeom>
          <a:solidFill>
            <a:srgbClr val="FF0000"/>
          </a:solidFill>
          <a:ln w="254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31337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31337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31337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31337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31337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213</Words>
  <Application>Microsoft Office PowerPoint</Application>
  <PresentationFormat>Custom</PresentationFormat>
  <Paragraphs>36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Helvetica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</dc:creator>
  <cp:lastModifiedBy>Eli</cp:lastModifiedBy>
  <cp:revision>21</cp:revision>
  <dcterms:modified xsi:type="dcterms:W3CDTF">2016-12-06T08:01:39Z</dcterms:modified>
</cp:coreProperties>
</file>